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24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25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29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30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31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32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33.xml" ContentType="application/vnd.openxmlformats-officedocument.presentationml.notesSlide+xml"/>
  <Override PartName="/ppt/comments/comment13.xml" ContentType="application/vnd.openxmlformats-officedocument.presentationml.comments+xml"/>
  <Override PartName="/ppt/notesSlides/notesSlide34.xml" ContentType="application/vnd.openxmlformats-officedocument.presentationml.notesSlide+xml"/>
  <Override PartName="/ppt/comments/comment14.xml" ContentType="application/vnd.openxmlformats-officedocument.presentationml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omments/comment15.xml" ContentType="application/vnd.openxmlformats-officedocument.presentationml.comment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omments/comment16.xml" ContentType="application/vnd.openxmlformats-officedocument.presentationml.comment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2"/>
  </p:notesMasterIdLst>
  <p:sldIdLst>
    <p:sldId id="377" r:id="rId2"/>
    <p:sldId id="362" r:id="rId3"/>
    <p:sldId id="363" r:id="rId4"/>
    <p:sldId id="366" r:id="rId5"/>
    <p:sldId id="365" r:id="rId6"/>
    <p:sldId id="368" r:id="rId7"/>
    <p:sldId id="369" r:id="rId8"/>
    <p:sldId id="370" r:id="rId9"/>
    <p:sldId id="361" r:id="rId10"/>
    <p:sldId id="261" r:id="rId11"/>
    <p:sldId id="373" r:id="rId12"/>
    <p:sldId id="262" r:id="rId13"/>
    <p:sldId id="371" r:id="rId14"/>
    <p:sldId id="374" r:id="rId15"/>
    <p:sldId id="375" r:id="rId16"/>
    <p:sldId id="263" r:id="rId17"/>
    <p:sldId id="270" r:id="rId18"/>
    <p:sldId id="271" r:id="rId19"/>
    <p:sldId id="259" r:id="rId20"/>
    <p:sldId id="260" r:id="rId21"/>
    <p:sldId id="376" r:id="rId22"/>
    <p:sldId id="379" r:id="rId23"/>
    <p:sldId id="281" r:id="rId24"/>
    <p:sldId id="282" r:id="rId25"/>
    <p:sldId id="283" r:id="rId26"/>
    <p:sldId id="284" r:id="rId27"/>
    <p:sldId id="285" r:id="rId28"/>
    <p:sldId id="380" r:id="rId29"/>
    <p:sldId id="381" r:id="rId30"/>
    <p:sldId id="286" r:id="rId31"/>
    <p:sldId id="287" r:id="rId32"/>
    <p:sldId id="288" r:id="rId33"/>
    <p:sldId id="289" r:id="rId34"/>
    <p:sldId id="290" r:id="rId35"/>
    <p:sldId id="315" r:id="rId36"/>
    <p:sldId id="316" r:id="rId37"/>
    <p:sldId id="317" r:id="rId38"/>
    <p:sldId id="318" r:id="rId39"/>
    <p:sldId id="320" r:id="rId40"/>
    <p:sldId id="321" r:id="rId41"/>
    <p:sldId id="322" r:id="rId42"/>
    <p:sldId id="323" r:id="rId43"/>
    <p:sldId id="324" r:id="rId44"/>
    <p:sldId id="325" r:id="rId45"/>
    <p:sldId id="328" r:id="rId46"/>
    <p:sldId id="330" r:id="rId47"/>
    <p:sldId id="336" r:id="rId48"/>
    <p:sldId id="337" r:id="rId49"/>
    <p:sldId id="338" r:id="rId50"/>
    <p:sldId id="339" r:id="rId5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Franklin Gothic" panose="020B0604020202020204" charset="0"/>
      <p:bold r:id="rId58"/>
    </p:embeddedFont>
    <p:embeddedFont>
      <p:font typeface="Libre Franklin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18" roundtripDataSignature="AMtx7mgJsYtS2kieX1o8kKxkvxIS9Ej8x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" lastIdx="12" clrIdx="0"/>
  <p:cmAuthor id="1" name="qwertz" initials="" lastIdx="10" clrIdx="1"/>
  <p:cmAuthor id="2" name="MiBo" initials="" lastIdx="43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52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11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19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29T18:22:32.268" idx="1">
    <p:pos x="4514" y="1841"/>
    <p:text>Instead of this it should be written:
1. Zastani: Okreni glavu od ekrana
2. Zapitaj se: Šta osjećam?
3. Reci sebi: Naziv osjećanja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Uw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39:23.820" idx="26">
    <p:pos x="10" y="10"/>
    <p:text>Illustration 
https://www.raskrinkavanje.me/analiza/opasna-lazna-vijest-o-povrijedenom-djecaku/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JY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40:34.062" idx="27">
    <p:pos x="10" y="10"/>
    <p:text>ČINJENICA - KOKOŠKA JE SNIJELA JAJE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c2w"/>
      </p:ext>
    </p:extLst>
  </p:cm>
  <p:cm authorId="2" dt="2021-07-24T12:40:11.732" idx="28">
    <p:pos x="10" y="10"/>
    <p:text>LAŽNA VIJEST - KOKOŠKA JE SNIJELA JAJE-IZLEGAO SE GUŠTER</p:text>
    <p:extLst>
      <p:ext uri="{C676402C-5697-4E1C-873F-D02D1690AC5C}">
        <p15:threadingInfo xmlns:p15="http://schemas.microsoft.com/office/powerpoint/2012/main" timeZoneBias="0">
          <p15:parentCm authorId="2" idx="27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c20"/>
      </p:ext>
    </p:extLst>
  </p:cm>
  <p:cm authorId="2" dt="2021-07-24T12:40:34.062" idx="29">
    <p:pos x="10" y="10"/>
    <p:text>MANIPULISANJE ČINJENICAMA - KOKA PATRIOTA - KOKOŠKA SNELA JAJE U ČAST DANA DRŽAVNOSTI</p:text>
    <p:extLst>
      <p:ext uri="{C676402C-5697-4E1C-873F-D02D1690AC5C}">
        <p15:threadingInfo xmlns:p15="http://schemas.microsoft.com/office/powerpoint/2012/main" timeZoneBias="0">
          <p15:parentCm authorId="2" idx="27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c24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40:41.202" idx="31">
    <p:pos x="16" y="10"/>
    <p:text>DEZINFORMACIJA - KOKOŠKA HRANJENA GMO HRANOM SNIJELA JE ZDRAVIJE JAJE.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JI"/>
      </p:ext>
    </p:extLst>
  </p:cm>
  <p:cm authorId="2" dt="2021-07-24T12:40:55.406" idx="30">
    <p:pos x="146" y="146"/>
    <p:text>CENZURA - Zabrana izvještavanja o nekom događaju, osobi ili temi. Medijski sadržaji koji su sklonjeni ubrzo po objavljivanj, a bez jasnog obrazloženja redakcije. Kokoška o kojoj ne smijemo da govorimo uradila je ono što ne smijemo da pomenemo, ali niste to čuli od nas.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Uo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44:01.372" idx="32">
    <p:pos x="10" y="10"/>
    <p:text>PROPAGANDA - Crnogorske kokoške najplodnije u regionu što je direktan odraz ekonomskog blagostanja naše države.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UQ"/>
      </p:ext>
    </p:extLst>
  </p:cm>
  <p:cm authorId="2" dt="2021-07-24T12:43:29.305" idx="33">
    <p:pos x="10" y="10"/>
    <p:text>PRISTRASNOST - Crnogorske kokoške legu najbolja jaja na svijetu.</p:text>
    <p:extLst>
      <p:ext uri="{C676402C-5697-4E1C-873F-D02D1690AC5C}">
        <p15:threadingInfo xmlns:p15="http://schemas.microsoft.com/office/powerpoint/2012/main" timeZoneBias="0">
          <p15:parentCm authorId="2" idx="32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UU"/>
      </p:ext>
    </p:extLst>
  </p:cm>
  <p:cm authorId="2" dt="2021-07-24T12:44:01.372" idx="34">
    <p:pos x="10" y="10"/>
    <p:text>KLIKBEJT - Nikada nećete povjerovati šta je jedna kokoška uradila. Šokantno (FOTO, Video).</p:text>
    <p:extLst>
      <p:ext uri="{C676402C-5697-4E1C-873F-D02D1690AC5C}">
        <p15:threadingInfo xmlns:p15="http://schemas.microsoft.com/office/powerpoint/2012/main" timeZoneBias="0">
          <p15:parentCm authorId="2" idx="32"/>
        </p15:threadingInfo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UY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44:53.820" idx="35">
    <p:pos x="10" y="10"/>
    <p:text>Illustration:
https://www.cdm.me/ekonomija/durovic-telekom-za-vrijeme-pandemije-jedni-za-druge-jedni-uz-druge/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Jg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45:25.245" idx="37">
    <p:pos x="10" y="10"/>
    <p:text>Illustration:
https://www.cdm.me/drustvo/izvinjenje-cdm-redakcije-profesoru-stamatovicu-i-njegovoj-porodici/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J4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46:08.736" idx="39">
    <p:pos x="10" y="10"/>
    <p:text>Illustration - second photo from this article
https://fakenews.rs/2020/09/07/zdravstvene-institucije-demantuju-povezanost-s-cudotvornim-cajem-hypertea/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c3Y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7-24T11:35:52.983" idx="6">
    <p:pos x="5464" y="402"/>
    <p:text>INFORMISANJE I UBJEĐIVANJE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I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7-24T11:36:28.433" idx="7">
    <p:pos x="5760" y="0"/>
    <p:text>A lot of words to be changed. To be done with editor.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Tc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7-24T11:14:06.540" idx="2">
    <p:pos x="3252" y="3122"/>
    <p:text>Instead of "Ljudi ne znaju u šta da veruju" new text:
Ljudi ne znaju u šta da vjeruju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I4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23:13.872" idx="1">
    <p:pos x="4" y="10"/>
    <p:text>First sentence: 10.	Objavljivanje imena i prezimena djece koja su žrtve zločina ili radi bolje ilustracije priče.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Rv3dJE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23:42.271" idx="2">
    <p:pos x="10" y="10"/>
    <p:text>Third sentence: 14.	Objavljivanje uznemirujuće fotografije na Fejsbuku s prizorima krvi i teških tjelesnih povreda, kojom se svjedoči o nasilju nad ljudima ili životinjima.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c28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7-25T11:19:19.210" idx="12">
    <p:pos x="5760" y="2917"/>
    <p:text>should be written:
ALGORITMI I VJEŠTAČKA INTELIGENCIJA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T8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38:43.453" idx="24">
    <p:pos x="10" y="10"/>
    <p:text>Please change this photo: https://mina.news/crnagora/zivotinja-nalik-krokodilu-videna-u-blizini-gorice/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STU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7-24T12:39:08.784" idx="25">
    <p:pos x="10" y="10"/>
    <p:text>Illustration for this paragraph can be printscreen of this headline:
http://www.rtcg.me/vijesti/drustvo/297079/u-cg-godisnje-hiljadu-abortusa-zbog-pola.html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SSiCc2k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08025"/>
            <a:ext cx="47275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716618" y="4489386"/>
            <a:ext cx="5732948" cy="425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:notes"/>
          <p:cNvSpPr txBox="1">
            <a:spLocks noGrp="1"/>
          </p:cNvSpPr>
          <p:nvPr>
            <p:ph type="sldNum" idx="12"/>
          </p:nvPr>
        </p:nvSpPr>
        <p:spPr>
          <a:xfrm>
            <a:off x="4059180" y="8977134"/>
            <a:ext cx="3105347" cy="47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499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5a6016755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g15a601675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5a60167551_0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g15a6016755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08025"/>
            <a:ext cx="47275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2" name="Google Shape;822;p59:notes"/>
          <p:cNvSpPr txBox="1">
            <a:spLocks noGrp="1"/>
          </p:cNvSpPr>
          <p:nvPr>
            <p:ph type="body" idx="1"/>
          </p:nvPr>
        </p:nvSpPr>
        <p:spPr>
          <a:xfrm>
            <a:off x="716618" y="4489386"/>
            <a:ext cx="5732948" cy="425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59:notes"/>
          <p:cNvSpPr txBox="1">
            <a:spLocks noGrp="1"/>
          </p:cNvSpPr>
          <p:nvPr>
            <p:ph type="sldNum" idx="12"/>
          </p:nvPr>
        </p:nvSpPr>
        <p:spPr>
          <a:xfrm>
            <a:off x="4059180" y="8977134"/>
            <a:ext cx="3105347" cy="47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5.7 million</a:t>
            </a:r>
            <a:endParaRPr/>
          </a:p>
        </p:txBody>
      </p:sp>
      <p:sp>
        <p:nvSpPr>
          <p:cNvPr id="269" name="Google Shape;26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5.7 million</a:t>
            </a:r>
            <a:endParaRPr/>
          </a:p>
        </p:txBody>
      </p:sp>
      <p:sp>
        <p:nvSpPr>
          <p:cNvPr id="269" name="Google Shape;26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682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5.7 million</a:t>
            </a:r>
            <a:endParaRPr/>
          </a:p>
        </p:txBody>
      </p:sp>
      <p:sp>
        <p:nvSpPr>
          <p:cNvPr id="269" name="Google Shape;26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992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19200" y="708025"/>
            <a:ext cx="4727575" cy="35448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716618" y="4489386"/>
            <a:ext cx="5732948" cy="425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:notes"/>
          <p:cNvSpPr txBox="1">
            <a:spLocks noGrp="1"/>
          </p:cNvSpPr>
          <p:nvPr>
            <p:ph type="sldNum" idx="12"/>
          </p:nvPr>
        </p:nvSpPr>
        <p:spPr>
          <a:xfrm>
            <a:off x="4059180" y="8977134"/>
            <a:ext cx="3105347" cy="472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925" tIns="47450" rIns="94925" bIns="474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</a:pPr>
            <a:fld id="{00000000-1234-1234-1234-123412341234}" type="slidenum">
              <a:rPr lang="en-GB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786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2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2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1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15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15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 ">
  <p:cSld name="Summary 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9"/>
          <p:cNvSpPr txBox="1">
            <a:spLocks noGrp="1"/>
          </p:cNvSpPr>
          <p:nvPr>
            <p:ph type="title"/>
          </p:nvPr>
        </p:nvSpPr>
        <p:spPr>
          <a:xfrm>
            <a:off x="723018" y="879064"/>
            <a:ext cx="3706108" cy="610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Franklin Gothic"/>
              <a:buNone/>
              <a:defRPr sz="3300" b="1" i="0"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" name="Google Shape;25;p49"/>
          <p:cNvCxnSpPr/>
          <p:nvPr/>
        </p:nvCxnSpPr>
        <p:spPr>
          <a:xfrm>
            <a:off x="714375" y="1939108"/>
            <a:ext cx="1600200" cy="3992"/>
          </a:xfrm>
          <a:prstGeom prst="straightConnector1">
            <a:avLst/>
          </a:prstGeom>
          <a:noFill/>
          <a:ln w="1016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26;p49"/>
          <p:cNvSpPr txBox="1">
            <a:spLocks noGrp="1"/>
          </p:cNvSpPr>
          <p:nvPr>
            <p:ph type="body" idx="1"/>
          </p:nvPr>
        </p:nvSpPr>
        <p:spPr>
          <a:xfrm>
            <a:off x="714375" y="2656904"/>
            <a:ext cx="3629025" cy="57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7" name="Google Shape;27;p49"/>
          <p:cNvGrpSpPr/>
          <p:nvPr/>
        </p:nvGrpSpPr>
        <p:grpSpPr>
          <a:xfrm rot="10800000">
            <a:off x="6652530" y="0"/>
            <a:ext cx="2493906" cy="3325208"/>
            <a:chOff x="0" y="12289"/>
            <a:chExt cx="3550" cy="3551"/>
          </a:xfrm>
        </p:grpSpPr>
        <p:sp>
          <p:nvSpPr>
            <p:cNvPr id="28" name="Google Shape;28;p49"/>
            <p:cNvSpPr/>
            <p:nvPr/>
          </p:nvSpPr>
          <p:spPr>
            <a:xfrm>
              <a:off x="0" y="12289"/>
              <a:ext cx="1789" cy="2386"/>
            </a:xfrm>
            <a:custGeom>
              <a:avLst/>
              <a:gdLst/>
              <a:ahLst/>
              <a:cxnLst/>
              <a:rect l="l" t="t" r="r" b="b"/>
              <a:pathLst>
                <a:path w="1789" h="2386" extrusionOk="0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9" name="Google Shape;29;p49"/>
            <p:cNvSpPr/>
            <p:nvPr/>
          </p:nvSpPr>
          <p:spPr>
            <a:xfrm>
              <a:off x="0" y="14678"/>
              <a:ext cx="1162" cy="1162"/>
            </a:xfrm>
            <a:custGeom>
              <a:avLst/>
              <a:gdLst/>
              <a:ahLst/>
              <a:cxnLst/>
              <a:rect l="l" t="t" r="r" b="b"/>
              <a:pathLst>
                <a:path w="1162" h="1162" extrusionOk="0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0" name="Google Shape;30;p49"/>
            <p:cNvSpPr/>
            <p:nvPr/>
          </p:nvSpPr>
          <p:spPr>
            <a:xfrm>
              <a:off x="1221" y="14675"/>
              <a:ext cx="2329" cy="1165"/>
            </a:xfrm>
            <a:custGeom>
              <a:avLst/>
              <a:gdLst/>
              <a:ahLst/>
              <a:cxnLst/>
              <a:rect l="l" t="t" r="r" b="b"/>
              <a:pathLst>
                <a:path w="2329" h="1165" extrusionOk="0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1" name="Google Shape;31;p49"/>
          <p:cNvSpPr txBox="1">
            <a:spLocks noGrp="1"/>
          </p:cNvSpPr>
          <p:nvPr>
            <p:ph type="body" idx="2"/>
          </p:nvPr>
        </p:nvSpPr>
        <p:spPr>
          <a:xfrm>
            <a:off x="714375" y="2286001"/>
            <a:ext cx="3629025" cy="3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350" b="0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 txBox="1">
            <a:spLocks noGrp="1"/>
          </p:cNvSpPr>
          <p:nvPr>
            <p:ph type="body" idx="3"/>
          </p:nvPr>
        </p:nvSpPr>
        <p:spPr>
          <a:xfrm>
            <a:off x="715241" y="3841846"/>
            <a:ext cx="3629025" cy="63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9"/>
          <p:cNvSpPr txBox="1">
            <a:spLocks noGrp="1"/>
          </p:cNvSpPr>
          <p:nvPr>
            <p:ph type="body" idx="4"/>
          </p:nvPr>
        </p:nvSpPr>
        <p:spPr>
          <a:xfrm>
            <a:off x="715241" y="3470943"/>
            <a:ext cx="3629025" cy="3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350" b="0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9"/>
          <p:cNvSpPr txBox="1">
            <a:spLocks noGrp="1"/>
          </p:cNvSpPr>
          <p:nvPr>
            <p:ph type="body" idx="5"/>
          </p:nvPr>
        </p:nvSpPr>
        <p:spPr>
          <a:xfrm>
            <a:off x="714375" y="5017901"/>
            <a:ext cx="3629025" cy="9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9"/>
          <p:cNvSpPr txBox="1">
            <a:spLocks noGrp="1"/>
          </p:cNvSpPr>
          <p:nvPr>
            <p:ph type="body" idx="6"/>
          </p:nvPr>
        </p:nvSpPr>
        <p:spPr>
          <a:xfrm>
            <a:off x="714375" y="4646998"/>
            <a:ext cx="3629025" cy="3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350" b="0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9"/>
          <p:cNvSpPr txBox="1">
            <a:spLocks noGrp="1"/>
          </p:cNvSpPr>
          <p:nvPr>
            <p:ph type="body" idx="7"/>
          </p:nvPr>
        </p:nvSpPr>
        <p:spPr>
          <a:xfrm>
            <a:off x="4799735" y="2656904"/>
            <a:ext cx="3629025" cy="57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9"/>
          <p:cNvSpPr txBox="1">
            <a:spLocks noGrp="1"/>
          </p:cNvSpPr>
          <p:nvPr>
            <p:ph type="body" idx="8"/>
          </p:nvPr>
        </p:nvSpPr>
        <p:spPr>
          <a:xfrm>
            <a:off x="4799735" y="2286001"/>
            <a:ext cx="3629025" cy="3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350" b="0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49"/>
          <p:cNvSpPr txBox="1">
            <a:spLocks noGrp="1"/>
          </p:cNvSpPr>
          <p:nvPr>
            <p:ph type="body" idx="9"/>
          </p:nvPr>
        </p:nvSpPr>
        <p:spPr>
          <a:xfrm>
            <a:off x="4799735" y="3841846"/>
            <a:ext cx="3629025" cy="90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9"/>
          <p:cNvSpPr txBox="1">
            <a:spLocks noGrp="1"/>
          </p:cNvSpPr>
          <p:nvPr>
            <p:ph type="body" idx="13"/>
          </p:nvPr>
        </p:nvSpPr>
        <p:spPr>
          <a:xfrm>
            <a:off x="4799735" y="3470943"/>
            <a:ext cx="3629025" cy="3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350" b="0">
                <a:solidFill>
                  <a:schemeClr val="lt2"/>
                </a:solidFill>
                <a:latin typeface="Franklin Gothic"/>
                <a:ea typeface="Franklin Gothic"/>
                <a:cs typeface="Franklin Gothic"/>
                <a:sym typeface="Franklin Gothic"/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9"/>
          <p:cNvSpPr txBox="1">
            <a:spLocks noGrp="1"/>
          </p:cNvSpPr>
          <p:nvPr>
            <p:ph type="dt" idx="10"/>
          </p:nvPr>
        </p:nvSpPr>
        <p:spPr>
          <a:xfrm>
            <a:off x="2244090" y="6332221"/>
            <a:ext cx="984885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9"/>
          <p:cNvSpPr txBox="1">
            <a:spLocks noGrp="1"/>
          </p:cNvSpPr>
          <p:nvPr>
            <p:ph type="ftr" idx="11"/>
          </p:nvPr>
        </p:nvSpPr>
        <p:spPr>
          <a:xfrm>
            <a:off x="1121092" y="6332221"/>
            <a:ext cx="1122998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9"/>
          <p:cNvSpPr txBox="1">
            <a:spLocks noGrp="1"/>
          </p:cNvSpPr>
          <p:nvPr>
            <p:ph type="sldNum" idx="12"/>
          </p:nvPr>
        </p:nvSpPr>
        <p:spPr>
          <a:xfrm>
            <a:off x="728663" y="6332221"/>
            <a:ext cx="392430" cy="247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2519435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3"/>
          <p:cNvSpPr/>
          <p:nvPr/>
        </p:nvSpPr>
        <p:spPr>
          <a:xfrm>
            <a:off x="0" y="6762751"/>
            <a:ext cx="9144000" cy="103656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103"/>
          <p:cNvCxnSpPr/>
          <p:nvPr/>
        </p:nvCxnSpPr>
        <p:spPr>
          <a:xfrm>
            <a:off x="527054" y="872067"/>
            <a:ext cx="8089800" cy="0"/>
          </a:xfrm>
          <a:prstGeom prst="straightConnector1">
            <a:avLst/>
          </a:prstGeom>
          <a:noFill/>
          <a:ln w="15875" cap="flat" cmpd="sng">
            <a:solidFill>
              <a:srgbClr val="009BA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103"/>
          <p:cNvSpPr txBox="1">
            <a:spLocks noGrp="1"/>
          </p:cNvSpPr>
          <p:nvPr>
            <p:ph type="body" idx="1"/>
          </p:nvPr>
        </p:nvSpPr>
        <p:spPr>
          <a:xfrm>
            <a:off x="527449" y="270936"/>
            <a:ext cx="8089106" cy="506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9BA0"/>
              </a:buClr>
              <a:buSzPts val="2400"/>
              <a:buNone/>
              <a:defRPr sz="2400" b="1">
                <a:solidFill>
                  <a:srgbClr val="009BA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2pPr>
            <a:lvl3pPr marL="1371600" lvl="2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0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0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0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0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0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0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итульный слайд">
  <p:cSld name="1_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1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0" name="Google Shape;70;p11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ZcDLzppD4Jc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8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9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0.xml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4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5" Type="http://schemas.openxmlformats.org/officeDocument/2006/relationships/comments" Target="../comments/comment15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E678C9-99F9-D22D-E2C5-4C524D1B5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24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13049-2B6A-1614-8AEE-CD1B88C58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36629" cy="713633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DC556F-FBA5-CB61-7917-89D758A7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97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92" y="5502876"/>
            <a:ext cx="3894629" cy="10245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9" name="Google Shape;129;p7"/>
          <p:cNvSpPr/>
          <p:nvPr/>
        </p:nvSpPr>
        <p:spPr>
          <a:xfrm>
            <a:off x="2718714" y="5753438"/>
            <a:ext cx="3937459" cy="7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36449A"/>
                </a:solidFill>
                <a:latin typeface="Arial"/>
                <a:ea typeface="Arial"/>
                <a:cs typeface="Arial"/>
                <a:sym typeface="Arial"/>
              </a:rPr>
              <a:t>Prepoznaj i obuzdaj </a:t>
            </a:r>
            <a:r>
              <a:rPr lang="en-GB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je fraza koju je izmislio Den Sigl. Video je objavio Dalaj Lama Centar za mir i obrazovanje. </a:t>
            </a:r>
            <a:r>
              <a:rPr lang="en-GB" sz="1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44340" y="840618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B3AAB-41B6-44DE-520B-8A51F5FC1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768115" cy="73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03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9E9912-0ACD-82EE-DF50-E1100A75B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17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08B41-0BE4-DA9A-5141-5CEAAB6F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5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6"/>
          <p:cNvSpPr/>
          <p:nvPr/>
        </p:nvSpPr>
        <p:spPr>
          <a:xfrm>
            <a:off x="5811" y="5598076"/>
            <a:ext cx="9141510" cy="12599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16"/>
          <p:cNvSpPr/>
          <p:nvPr/>
        </p:nvSpPr>
        <p:spPr>
          <a:xfrm>
            <a:off x="-8703" y="4728733"/>
            <a:ext cx="9152703" cy="890576"/>
          </a:xfrm>
          <a:prstGeom prst="rect">
            <a:avLst/>
          </a:prstGeom>
          <a:solidFill>
            <a:srgbClr val="B9DB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6"/>
          <p:cNvPicPr preferRelativeResize="0"/>
          <p:nvPr/>
        </p:nvPicPr>
        <p:blipFill rotWithShape="1">
          <a:blip r:embed="rId3">
            <a:alphaModFix/>
          </a:blip>
          <a:srcRect l="5448" t="20372" r="24129"/>
          <a:stretch/>
        </p:blipFill>
        <p:spPr>
          <a:xfrm>
            <a:off x="1" y="2150334"/>
            <a:ext cx="9144000" cy="407770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6"/>
          <p:cNvSpPr txBox="1"/>
          <p:nvPr/>
        </p:nvSpPr>
        <p:spPr>
          <a:xfrm>
            <a:off x="449825" y="856680"/>
            <a:ext cx="8391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INFORMISANJE I UBJEĐIVANJE</a:t>
            </a:r>
            <a:endParaRPr sz="4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7475" y="7598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34;p11">
            <a:extLst>
              <a:ext uri="{FF2B5EF4-FFF2-40B4-BE49-F238E27FC236}">
                <a16:creationId xmlns:a16="http://schemas.microsoft.com/office/drawing/2014/main" id="{9E80A599-23B6-0C2C-E8F7-FFD82B7A16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0DE89-8ADB-DE1D-62F8-8198F8462097}"/>
              </a:ext>
            </a:extLst>
          </p:cNvPr>
          <p:cNvSpPr txBox="1"/>
          <p:nvPr/>
        </p:nvSpPr>
        <p:spPr>
          <a:xfrm>
            <a:off x="2714979" y="6242757"/>
            <a:ext cx="369146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s-Latn-BA" sz="2000" dirty="0"/>
              <a:t>Allmir Gjokoviq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A2CD89-4958-0327-39DF-DE9229DF4D55}"/>
              </a:ext>
            </a:extLst>
          </p:cNvPr>
          <p:cNvSpPr txBox="1"/>
          <p:nvPr/>
        </p:nvSpPr>
        <p:spPr>
          <a:xfrm>
            <a:off x="1952979" y="361244"/>
            <a:ext cx="52154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MEDIJSKA PISMENOST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C7EE17-8C3D-F208-D031-BB0F9BDC0955}"/>
              </a:ext>
            </a:extLst>
          </p:cNvPr>
          <p:cNvSpPr txBox="1"/>
          <p:nvPr/>
        </p:nvSpPr>
        <p:spPr>
          <a:xfrm>
            <a:off x="6683827" y="5715000"/>
            <a:ext cx="2460173" cy="100147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203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52400"/>
            <a:ext cx="9200230" cy="6816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3764D-92D5-0147-2B8B-A5A2E7991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31" y="2059488"/>
            <a:ext cx="2042337" cy="20423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535183-07A1-8ABE-890A-46EBEDEE4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744" y="2053391"/>
            <a:ext cx="2645893" cy="204843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AB06D2-A74D-85D4-1E60-1B679FA577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605534"/>
              </p:ext>
            </p:extLst>
          </p:nvPr>
        </p:nvGraphicFramePr>
        <p:xfrm>
          <a:off x="960031" y="1175657"/>
          <a:ext cx="6659969" cy="592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59969">
                  <a:extLst>
                    <a:ext uri="{9D8B030D-6E8A-4147-A177-3AD203B41FA5}">
                      <a16:colId xmlns:a16="http://schemas.microsoft.com/office/drawing/2014/main" val="871132696"/>
                    </a:ext>
                  </a:extLst>
                </a:gridCol>
              </a:tblGrid>
              <a:tr h="592183">
                <a:tc>
                  <a:txBody>
                    <a:bodyPr/>
                    <a:lstStyle/>
                    <a:p>
                      <a:r>
                        <a:rPr lang="en-US" sz="2800" dirty="0" err="1"/>
                        <a:t>Influenseri</a:t>
                      </a:r>
                      <a:r>
                        <a:rPr lang="en-US" sz="2800" dirty="0"/>
                        <a:t>; </a:t>
                      </a:r>
                      <a:r>
                        <a:rPr lang="en-US" sz="2800" dirty="0" err="1"/>
                        <a:t>Nekada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i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sada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426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534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BF1D9-6A73-59E2-37E6-00D46E279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7FE55-34BF-00FD-DC35-A6180DC59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333" y="649135"/>
            <a:ext cx="3603048" cy="205453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0B6018A-DBA5-C3B5-CFB0-8C9BE3E8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473398"/>
              </p:ext>
            </p:extLst>
          </p:nvPr>
        </p:nvGraphicFramePr>
        <p:xfrm>
          <a:off x="1355333" y="3530600"/>
          <a:ext cx="6096000" cy="758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94581908"/>
                    </a:ext>
                  </a:extLst>
                </a:gridCol>
              </a:tblGrid>
              <a:tr h="758372">
                <a:tc>
                  <a:txBody>
                    <a:bodyPr/>
                    <a:lstStyle/>
                    <a:p>
                      <a:r>
                        <a:rPr lang="en-US" sz="1900" baseline="0" dirty="0" err="1"/>
                        <a:t>Ovjestiti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cinjenicu</a:t>
                      </a:r>
                      <a:r>
                        <a:rPr lang="en-US" sz="1900" baseline="0" dirty="0"/>
                        <a:t> da </a:t>
                      </a:r>
                      <a:r>
                        <a:rPr lang="en-US" sz="1900" baseline="0" dirty="0" err="1"/>
                        <a:t>svi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zelimo</a:t>
                      </a:r>
                      <a:r>
                        <a:rPr lang="en-US" sz="1900" baseline="0" dirty="0"/>
                        <a:t> da se </a:t>
                      </a:r>
                      <a:r>
                        <a:rPr lang="en-US" sz="1900" baseline="0" dirty="0" err="1"/>
                        <a:t>predstavimo</a:t>
                      </a:r>
                      <a:r>
                        <a:rPr lang="en-US" sz="1900" baseline="0" dirty="0"/>
                        <a:t> u </a:t>
                      </a:r>
                      <a:r>
                        <a:rPr lang="en-US" sz="1900" baseline="0" dirty="0" err="1"/>
                        <a:t>najboljem</a:t>
                      </a:r>
                      <a:r>
                        <a:rPr lang="en-US" sz="1900" baseline="0" dirty="0"/>
                        <a:t> </a:t>
                      </a:r>
                      <a:r>
                        <a:rPr lang="en-US" sz="1900" baseline="0" dirty="0" err="1"/>
                        <a:t>svijetlu</a:t>
                      </a:r>
                      <a:r>
                        <a:rPr lang="en-US" sz="1900" baseline="0" dirty="0"/>
                        <a:t>, bez </a:t>
                      </a:r>
                      <a:r>
                        <a:rPr lang="en-US" sz="1900" baseline="0" dirty="0" err="1"/>
                        <a:t>ikakvih</a:t>
                      </a:r>
                      <a:r>
                        <a:rPr lang="en-US" sz="1900" baseline="0" dirty="0"/>
                        <a:t> mana.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6846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7800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6"/>
          <p:cNvPicPr preferRelativeResize="0"/>
          <p:nvPr/>
        </p:nvPicPr>
        <p:blipFill rotWithShape="1">
          <a:blip r:embed="rId3">
            <a:alphaModFix/>
          </a:blip>
          <a:srcRect r="11066"/>
          <a:stretch/>
        </p:blipFill>
        <p:spPr>
          <a:xfrm>
            <a:off x="0" y="0"/>
            <a:ext cx="91502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2563" y="3500188"/>
            <a:ext cx="4645556" cy="201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7"/>
          <p:cNvPicPr preferRelativeResize="0"/>
          <p:nvPr/>
        </p:nvPicPr>
        <p:blipFill rotWithShape="1">
          <a:blip r:embed="rId3">
            <a:alphaModFix/>
          </a:blip>
          <a:srcRect r="24431" b="1493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74" y="1051211"/>
            <a:ext cx="40671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7"/>
          <p:cNvPicPr preferRelativeResize="0"/>
          <p:nvPr/>
        </p:nvPicPr>
        <p:blipFill rotWithShape="1">
          <a:blip r:embed="rId5">
            <a:alphaModFix/>
          </a:blip>
          <a:srcRect l="31022"/>
          <a:stretch/>
        </p:blipFill>
        <p:spPr>
          <a:xfrm rot="5597052">
            <a:off x="2817847" y="1248220"/>
            <a:ext cx="5798512" cy="46420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00" name="Google Shape;300;p27"/>
          <p:cNvSpPr txBox="1"/>
          <p:nvPr/>
        </p:nvSpPr>
        <p:spPr>
          <a:xfrm rot="218437">
            <a:off x="3927008" y="1159294"/>
            <a:ext cx="3552870" cy="467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USTAV CRNE GORE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Svako ima pravo na slobodu izražavanja govorom, pisanom riječju, slikom ili na drugi način.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8"/>
          <p:cNvPicPr preferRelativeResize="0"/>
          <p:nvPr/>
        </p:nvPicPr>
        <p:blipFill rotWithShape="1">
          <a:blip r:embed="rId3">
            <a:alphaModFix/>
          </a:blip>
          <a:srcRect r="24431" b="1493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74" y="1051211"/>
            <a:ext cx="40671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/>
          <p:cNvPicPr preferRelativeResize="0"/>
          <p:nvPr/>
        </p:nvPicPr>
        <p:blipFill rotWithShape="1">
          <a:blip r:embed="rId5">
            <a:alphaModFix/>
          </a:blip>
          <a:srcRect l="31022"/>
          <a:stretch/>
        </p:blipFill>
        <p:spPr>
          <a:xfrm rot="5597052">
            <a:off x="2817847" y="1248220"/>
            <a:ext cx="5798512" cy="46420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08" name="Google Shape;308;p28"/>
          <p:cNvSpPr txBox="1"/>
          <p:nvPr/>
        </p:nvSpPr>
        <p:spPr>
          <a:xfrm rot="218387">
            <a:off x="3940559" y="1456285"/>
            <a:ext cx="3685070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Pravo na slobodu izražavanja može se ograničiti samo pravom drugoga na dostojanstvo, ugled i čast i ako se ugrožava javni moral ili bezbjednost Crne Gore.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15a60167551_0_0"/>
          <p:cNvPicPr preferRelativeResize="0"/>
          <p:nvPr/>
        </p:nvPicPr>
        <p:blipFill rotWithShape="1">
          <a:blip r:embed="rId3">
            <a:alphaModFix/>
          </a:blip>
          <a:srcRect r="24431" b="14929"/>
          <a:stretch/>
        </p:blipFill>
        <p:spPr>
          <a:xfrm>
            <a:off x="0" y="0"/>
            <a:ext cx="9144002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15a60167551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74" y="1051211"/>
            <a:ext cx="40671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15a60167551_0_0"/>
          <p:cNvPicPr preferRelativeResize="0"/>
          <p:nvPr/>
        </p:nvPicPr>
        <p:blipFill rotWithShape="1">
          <a:blip r:embed="rId5">
            <a:alphaModFix/>
          </a:blip>
          <a:srcRect l="31020"/>
          <a:stretch/>
        </p:blipFill>
        <p:spPr>
          <a:xfrm rot="5597051">
            <a:off x="2869422" y="1261121"/>
            <a:ext cx="5798514" cy="464201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16" name="Google Shape;316;g15a60167551_0_0"/>
          <p:cNvSpPr txBox="1"/>
          <p:nvPr/>
        </p:nvSpPr>
        <p:spPr>
          <a:xfrm rot="121925">
            <a:off x="3351031" y="965938"/>
            <a:ext cx="4374051" cy="609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3200" b="1">
              <a:solidFill>
                <a:schemeClr val="dk1"/>
              </a:solidFill>
            </a:endParaRPr>
          </a:p>
          <a:p>
            <a:pPr marL="4572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8595B"/>
              </a:solidFill>
            </a:endParaRPr>
          </a:p>
          <a:p>
            <a: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GB" sz="1800">
                <a:solidFill>
                  <a:srgbClr val="58595B"/>
                </a:solidFill>
              </a:rPr>
              <a:t>Sud može spriječiti širenje informacija i ideja putem sredstava javnog obavještavanja samo ako je to neophodno radi: sprečavanja pozivanja na nasilno rušenje Ustavom utvrđenog poretka; očuvanja teritorijalnog integriteta Crne Gore; sprečavanja propagiranja rata ili podstrekavanja na nasilje ili vršenje krivičnog djela; sprečavanja propagiranja rasne, nacionalne i vjerske mržnje ili diskriminacije. </a:t>
            </a:r>
            <a:endParaRPr sz="1800">
              <a:solidFill>
                <a:srgbClr val="58595B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15a60167551_0_9"/>
          <p:cNvPicPr preferRelativeResize="0"/>
          <p:nvPr/>
        </p:nvPicPr>
        <p:blipFill rotWithShape="1">
          <a:blip r:embed="rId3">
            <a:alphaModFix/>
          </a:blip>
          <a:srcRect r="24431" b="14929"/>
          <a:stretch/>
        </p:blipFill>
        <p:spPr>
          <a:xfrm>
            <a:off x="0" y="0"/>
            <a:ext cx="9144002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15a60167551_0_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7674" y="1051211"/>
            <a:ext cx="40671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15a60167551_0_9"/>
          <p:cNvPicPr preferRelativeResize="0"/>
          <p:nvPr/>
        </p:nvPicPr>
        <p:blipFill rotWithShape="1">
          <a:blip r:embed="rId5">
            <a:alphaModFix/>
          </a:blip>
          <a:srcRect l="31020"/>
          <a:stretch/>
        </p:blipFill>
        <p:spPr>
          <a:xfrm rot="5597052">
            <a:off x="4195100" y="94563"/>
            <a:ext cx="3461551" cy="464201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24" name="Google Shape;324;g15a60167551_0_9"/>
          <p:cNvSpPr txBox="1"/>
          <p:nvPr/>
        </p:nvSpPr>
        <p:spPr>
          <a:xfrm rot="184891">
            <a:off x="3742081" y="997624"/>
            <a:ext cx="4140887" cy="3751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</a:rPr>
              <a:t>SLOBODA IZRAŽAVANJA</a:t>
            </a:r>
            <a:endParaRPr b="1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PRAVO GRAĐANA DA BUDU INFORMISANI O PITANJIMA OD </a:t>
            </a:r>
            <a:r>
              <a:rPr lang="en-GB" b="1">
                <a:solidFill>
                  <a:schemeClr val="dk1"/>
                </a:solidFill>
              </a:rPr>
              <a:t>JAVNOG ZNAČAJA</a:t>
            </a:r>
            <a:endParaRPr b="1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dk1"/>
                </a:solidFill>
              </a:rPr>
              <a:t>JE LI SLOBODA IZRAŽAVANJA ISTO ŠTO I NOVINARSTVO? GARANTUJE LI SLOBODA IZRAŽAVANJA PRAVO NOVINARIMA/KAMA DA PIŠU ŠTO HOĆE?</a:t>
            </a:r>
            <a:endParaRPr b="1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CC9A60-1037-7594-7110-39796967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686" y="222515"/>
            <a:ext cx="1386432" cy="179493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A91070B-601A-2D18-2891-E20770FB1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886317"/>
              </p:ext>
            </p:extLst>
          </p:nvPr>
        </p:nvGraphicFramePr>
        <p:xfrm>
          <a:off x="202882" y="605936"/>
          <a:ext cx="3178629" cy="1411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629">
                  <a:extLst>
                    <a:ext uri="{9D8B030D-6E8A-4147-A177-3AD203B41FA5}">
                      <a16:colId xmlns:a16="http://schemas.microsoft.com/office/drawing/2014/main" val="575268188"/>
                    </a:ext>
                  </a:extLst>
                </a:gridCol>
              </a:tblGrid>
              <a:tr h="1411514">
                <a:tc>
                  <a:txBody>
                    <a:bodyPr/>
                    <a:lstStyle/>
                    <a:p>
                      <a:r>
                        <a:rPr lang="en-US" sz="2000" dirty="0" err="1"/>
                        <a:t>Informacija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koja</a:t>
                      </a:r>
                      <a:r>
                        <a:rPr lang="en-US" sz="2000" dirty="0"/>
                        <a:t> je ta</a:t>
                      </a:r>
                      <a:r>
                        <a:rPr lang="sr-Latn-ME" sz="2000" dirty="0" err="1"/>
                        <a:t>čna</a:t>
                      </a:r>
                      <a:r>
                        <a:rPr lang="sr-Latn-ME" sz="2000" dirty="0"/>
                        <a:t>, provjerena i objektivna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5346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94135B-E9A7-F8D7-6F5A-1B2EE25C5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008285"/>
              </p:ext>
            </p:extLst>
          </p:nvPr>
        </p:nvGraphicFramePr>
        <p:xfrm>
          <a:off x="3592286" y="605936"/>
          <a:ext cx="3842657" cy="14115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657">
                  <a:extLst>
                    <a:ext uri="{9D8B030D-6E8A-4147-A177-3AD203B41FA5}">
                      <a16:colId xmlns:a16="http://schemas.microsoft.com/office/drawing/2014/main" val="2337721452"/>
                    </a:ext>
                  </a:extLst>
                </a:gridCol>
              </a:tblGrid>
              <a:tr h="1411514">
                <a:tc>
                  <a:txBody>
                    <a:bodyPr/>
                    <a:lstStyle/>
                    <a:p>
                      <a:r>
                        <a:rPr lang="en-US" sz="2000" dirty="0"/>
                        <a:t>Amar je </a:t>
                      </a:r>
                      <a:r>
                        <a:rPr lang="en-US" sz="2000" dirty="0" err="1"/>
                        <a:t>ucenik</a:t>
                      </a:r>
                      <a:r>
                        <a:rPr lang="en-US" sz="2000" dirty="0"/>
                        <a:t> medrese</a:t>
                      </a:r>
                      <a:r>
                        <a:rPr lang="sr-Latn-ME" sz="2000" dirty="0"/>
                        <a:t> </a:t>
                      </a:r>
                      <a:r>
                        <a:rPr lang="en-US" sz="2000" dirty="0"/>
                        <a:t>koji </a:t>
                      </a:r>
                      <a:r>
                        <a:rPr lang="en-US" sz="2000" dirty="0" err="1"/>
                        <a:t>voli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matematiku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i</a:t>
                      </a:r>
                      <a:r>
                        <a:rPr lang="en-US" sz="2000" dirty="0"/>
                        <a:t> </a:t>
                      </a:r>
                      <a:r>
                        <a:rPr lang="sr-Latn-ME" sz="2000" dirty="0"/>
                        <a:t>često pomaže svojim vršnjacima u </a:t>
                      </a:r>
                      <a:r>
                        <a:rPr lang="sr-Latn-ME" sz="2000" dirty="0" err="1"/>
                        <a:t>rešavanju</a:t>
                      </a:r>
                      <a:r>
                        <a:rPr lang="sr-Latn-ME" sz="2000" dirty="0"/>
                        <a:t> zadataka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5731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62A622B-236D-4E20-C172-2FDB68254F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84840"/>
              </p:ext>
            </p:extLst>
          </p:nvPr>
        </p:nvGraphicFramePr>
        <p:xfrm>
          <a:off x="202882" y="2558142"/>
          <a:ext cx="3178629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629">
                  <a:extLst>
                    <a:ext uri="{9D8B030D-6E8A-4147-A177-3AD203B41FA5}">
                      <a16:colId xmlns:a16="http://schemas.microsoft.com/office/drawing/2014/main" val="4229855944"/>
                    </a:ext>
                  </a:extLst>
                </a:gridCol>
              </a:tblGrid>
              <a:tr h="1556657">
                <a:tc>
                  <a:txBody>
                    <a:bodyPr/>
                    <a:lstStyle/>
                    <a:p>
                      <a:r>
                        <a:rPr lang="sr-Latn-ME" sz="2000" baseline="0" dirty="0"/>
                        <a:t>Manipulacije činjenicama: </a:t>
                      </a:r>
                    </a:p>
                    <a:p>
                      <a:r>
                        <a:rPr lang="sr-Latn-ME" sz="2000" baseline="0" dirty="0"/>
                        <a:t>Činjenice su predstavljene na obmanjujući način</a:t>
                      </a:r>
                      <a:endParaRPr lang="en-US" sz="2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3077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616F4DC-5F05-550C-A126-479D7191D5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038432"/>
              </p:ext>
            </p:extLst>
          </p:nvPr>
        </p:nvGraphicFramePr>
        <p:xfrm>
          <a:off x="3592286" y="2558143"/>
          <a:ext cx="3842657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42657">
                  <a:extLst>
                    <a:ext uri="{9D8B030D-6E8A-4147-A177-3AD203B41FA5}">
                      <a16:colId xmlns:a16="http://schemas.microsoft.com/office/drawing/2014/main" val="3932085868"/>
                    </a:ext>
                  </a:extLst>
                </a:gridCol>
              </a:tblGrid>
              <a:tr h="1615440">
                <a:tc>
                  <a:txBody>
                    <a:bodyPr/>
                    <a:lstStyle/>
                    <a:p>
                      <a:r>
                        <a:rPr lang="sr-Latn-ME" sz="2000" dirty="0"/>
                        <a:t>Iako Amar ima dobre ocjene iz većine predmeta, neki njegovi drugovi šire glasine da vara na testovima kako bi postigao visoke rezultate.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03549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D8B5BC6-B16F-DBF3-FFA4-1756A85C3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832" y="2558142"/>
            <a:ext cx="1182544" cy="161544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4A38A7-C02B-37B4-E78A-365C96E96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313328"/>
              </p:ext>
            </p:extLst>
          </p:nvPr>
        </p:nvGraphicFramePr>
        <p:xfrm>
          <a:off x="220708" y="4457129"/>
          <a:ext cx="3178630" cy="1794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630">
                  <a:extLst>
                    <a:ext uri="{9D8B030D-6E8A-4147-A177-3AD203B41FA5}">
                      <a16:colId xmlns:a16="http://schemas.microsoft.com/office/drawing/2014/main" val="1447691511"/>
                    </a:ext>
                  </a:extLst>
                </a:gridCol>
              </a:tblGrid>
              <a:tr h="1794935">
                <a:tc>
                  <a:txBody>
                    <a:bodyPr/>
                    <a:lstStyle/>
                    <a:p>
                      <a:r>
                        <a:rPr lang="sr-Latn-ME" sz="2000" dirty="0"/>
                        <a:t>Zlonamjerna </a:t>
                      </a:r>
                      <a:r>
                        <a:rPr lang="sr-Latn-ME" sz="2000" dirty="0" err="1"/>
                        <a:t>informaciuja</a:t>
                      </a:r>
                      <a:r>
                        <a:rPr lang="sr-Latn-ME" sz="2000" dirty="0"/>
                        <a:t>:</a:t>
                      </a:r>
                    </a:p>
                    <a:p>
                      <a:r>
                        <a:rPr lang="sr-Latn-ME" sz="2000" dirty="0"/>
                        <a:t>Izmišljena informacija, </a:t>
                      </a:r>
                      <a:r>
                        <a:rPr lang="sr-Latn-ME" sz="2000" dirty="0" err="1"/>
                        <a:t>namjkerno</a:t>
                      </a:r>
                      <a:r>
                        <a:rPr lang="sr-Latn-ME" sz="2000" dirty="0"/>
                        <a:t> kreirana pogrešna tvrdnja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9919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198F4329-3539-5755-1D47-266EDB719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686" y="4433065"/>
            <a:ext cx="1182544" cy="1843062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EA2FCCA-0800-90C6-1A29-C2754AB73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968268"/>
              </p:ext>
            </p:extLst>
          </p:nvPr>
        </p:nvGraphicFramePr>
        <p:xfrm>
          <a:off x="3592286" y="4457129"/>
          <a:ext cx="380605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6054">
                  <a:extLst>
                    <a:ext uri="{9D8B030D-6E8A-4147-A177-3AD203B41FA5}">
                      <a16:colId xmlns:a16="http://schemas.microsoft.com/office/drawing/2014/main" val="891111950"/>
                    </a:ext>
                  </a:extLst>
                </a:gridCol>
              </a:tblGrid>
              <a:tr h="1770870">
                <a:tc>
                  <a:txBody>
                    <a:bodyPr/>
                    <a:lstStyle/>
                    <a:p>
                      <a:r>
                        <a:rPr lang="sr-Latn-ME" sz="2000" dirty="0"/>
                        <a:t>Na društvenim mrežama počinju da kruže </a:t>
                      </a:r>
                      <a:r>
                        <a:rPr lang="sr-Latn-ME" sz="2000" dirty="0" err="1"/>
                        <a:t>informacij</a:t>
                      </a:r>
                      <a:r>
                        <a:rPr lang="sr-Latn-ME" sz="2000" dirty="0"/>
                        <a:t> </a:t>
                      </a:r>
                      <a:r>
                        <a:rPr lang="sr-Latn-ME" sz="2000" dirty="0" err="1"/>
                        <a:t>eo</a:t>
                      </a:r>
                      <a:r>
                        <a:rPr lang="sr-Latn-ME" sz="2000" dirty="0"/>
                        <a:t> tome kako Amar uhvaćen u prepisivanju tokom školskog testa, što </a:t>
                      </a:r>
                      <a:r>
                        <a:rPr lang="sr-Latn-ME" sz="2000" dirty="0" err="1"/>
                        <a:t>izazivanegativnu</a:t>
                      </a:r>
                      <a:r>
                        <a:rPr lang="sr-Latn-ME" sz="2000" dirty="0"/>
                        <a:t> reakciju među učenicima</a:t>
                      </a:r>
                      <a:r>
                        <a:rPr lang="sr-Latn-M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59490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453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2C60C22-A110-C993-8A72-C46EE5A65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9106413"/>
              </p:ext>
            </p:extLst>
          </p:nvPr>
        </p:nvGraphicFramePr>
        <p:xfrm>
          <a:off x="185059" y="493485"/>
          <a:ext cx="3178628" cy="1748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8628">
                  <a:extLst>
                    <a:ext uri="{9D8B030D-6E8A-4147-A177-3AD203B41FA5}">
                      <a16:colId xmlns:a16="http://schemas.microsoft.com/office/drawing/2014/main" val="2319049298"/>
                    </a:ext>
                  </a:extLst>
                </a:gridCol>
              </a:tblGrid>
              <a:tr h="1748971">
                <a:tc>
                  <a:txBody>
                    <a:bodyPr/>
                    <a:lstStyle/>
                    <a:p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Dezinformacija</a:t>
                      </a:r>
                      <a:r>
                        <a:rPr lang="en-US" sz="2000" dirty="0"/>
                        <a:t>: </a:t>
                      </a:r>
                    </a:p>
                    <a:p>
                      <a:r>
                        <a:rPr lang="en-US" sz="2000" dirty="0" err="1"/>
                        <a:t>Mje</a:t>
                      </a:r>
                      <a:r>
                        <a:rPr lang="sr-Latn-ME" sz="2000" dirty="0" err="1"/>
                        <a:t>šavina</a:t>
                      </a:r>
                      <a:r>
                        <a:rPr lang="sr-Latn-ME" sz="2000" dirty="0"/>
                        <a:t> tačnih i netačnih informacija 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55918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CEDEC0-4C91-DBD2-5628-CD9FA4ED9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77346"/>
              </p:ext>
            </p:extLst>
          </p:nvPr>
        </p:nvGraphicFramePr>
        <p:xfrm>
          <a:off x="3624943" y="493485"/>
          <a:ext cx="308065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657">
                  <a:extLst>
                    <a:ext uri="{9D8B030D-6E8A-4147-A177-3AD203B41FA5}">
                      <a16:colId xmlns:a16="http://schemas.microsoft.com/office/drawing/2014/main" val="918708799"/>
                    </a:ext>
                  </a:extLst>
                </a:gridCol>
              </a:tblGrid>
              <a:tr h="1748971">
                <a:tc>
                  <a:txBody>
                    <a:bodyPr/>
                    <a:lstStyle/>
                    <a:p>
                      <a:r>
                        <a:rPr lang="sr-Latn-ME" sz="2000" dirty="0"/>
                        <a:t>Nepoznati profili ne </a:t>
                      </a:r>
                      <a:r>
                        <a:rPr lang="sr-Latn-ME" sz="2000" dirty="0" err="1"/>
                        <a:t>društrvenim</a:t>
                      </a:r>
                      <a:r>
                        <a:rPr lang="sr-Latn-ME" sz="2000" dirty="0"/>
                        <a:t> mrežama počinju da šire priču o tome kako je Amar oklevetao svoje drugove kako bi sakrio svoje prepisivanje.-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65116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D78045A-724A-B6E1-3065-66DD49D4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7451" y="549507"/>
            <a:ext cx="1190491" cy="163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5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"/>
          <p:cNvSpPr txBox="1">
            <a:spLocks noGrp="1"/>
          </p:cNvSpPr>
          <p:nvPr>
            <p:ph type="title"/>
          </p:nvPr>
        </p:nvSpPr>
        <p:spPr>
          <a:xfrm>
            <a:off x="723018" y="1516548"/>
            <a:ext cx="5196520" cy="45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>
              <a:buClr>
                <a:srgbClr val="C00000"/>
              </a:buClr>
            </a:pPr>
            <a:r>
              <a:rPr lang="bs-Latn-BA" dirty="0">
                <a:solidFill>
                  <a:srgbClr val="C00000"/>
                </a:solidFill>
              </a:rPr>
              <a:t>RAZMISLITE  NA  MOMENAT</a:t>
            </a:r>
            <a:r>
              <a:rPr lang="en-US" dirty="0">
                <a:solidFill>
                  <a:srgbClr val="C00000"/>
                </a:solidFill>
              </a:rPr>
              <a:t>: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56" name="Google Shape;256;p3"/>
          <p:cNvSpPr txBox="1"/>
          <p:nvPr/>
        </p:nvSpPr>
        <p:spPr>
          <a:xfrm>
            <a:off x="893415" y="2863460"/>
            <a:ext cx="7357171" cy="2608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bs-Latn-BA" sz="4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Koju ste danas vijest ili informaciju čuli ili pročitali</a:t>
            </a:r>
            <a:r>
              <a:rPr lang="en-US" sz="48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</a:t>
            </a:r>
            <a:endParaRPr sz="4800" dirty="0"/>
          </a:p>
          <a:p>
            <a:endParaRPr sz="2100" dirty="0">
              <a:solidFill>
                <a:srgbClr val="082C2D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9"/>
          <p:cNvPicPr preferRelativeResize="0"/>
          <p:nvPr/>
        </p:nvPicPr>
        <p:blipFill rotWithShape="1">
          <a:blip r:embed="rId3">
            <a:alphaModFix/>
          </a:blip>
          <a:srcRect r="24431" b="1493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/>
          <p:nvPr/>
        </p:nvSpPr>
        <p:spPr>
          <a:xfrm>
            <a:off x="347606" y="1227551"/>
            <a:ext cx="6216032" cy="16033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29"/>
          <p:cNvSpPr/>
          <p:nvPr/>
        </p:nvSpPr>
        <p:spPr>
          <a:xfrm>
            <a:off x="331957" y="3091349"/>
            <a:ext cx="6216032" cy="16033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29"/>
          <p:cNvSpPr/>
          <p:nvPr/>
        </p:nvSpPr>
        <p:spPr>
          <a:xfrm>
            <a:off x="310901" y="4955147"/>
            <a:ext cx="6216032" cy="16033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p29"/>
          <p:cNvPicPr preferRelativeResize="0"/>
          <p:nvPr/>
        </p:nvPicPr>
        <p:blipFill rotWithShape="1">
          <a:blip r:embed="rId4">
            <a:alphaModFix/>
          </a:blip>
          <a:srcRect r="47553" b="15143"/>
          <a:stretch/>
        </p:blipFill>
        <p:spPr>
          <a:xfrm>
            <a:off x="6847034" y="1404545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9"/>
          <p:cNvPicPr preferRelativeResize="0"/>
          <p:nvPr/>
        </p:nvPicPr>
        <p:blipFill rotWithShape="1">
          <a:blip r:embed="rId4">
            <a:alphaModFix/>
          </a:blip>
          <a:srcRect l="47381" t="2124" r="171" b="13020"/>
          <a:stretch/>
        </p:blipFill>
        <p:spPr>
          <a:xfrm>
            <a:off x="7756731" y="1404545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 rotWithShape="1">
          <a:blip r:embed="rId4">
            <a:alphaModFix/>
          </a:blip>
          <a:srcRect r="47553" b="15143"/>
          <a:stretch/>
        </p:blipFill>
        <p:spPr>
          <a:xfrm>
            <a:off x="6813367" y="3339016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4">
            <a:alphaModFix/>
          </a:blip>
          <a:srcRect l="47381" t="2124" r="171" b="13020"/>
          <a:stretch/>
        </p:blipFill>
        <p:spPr>
          <a:xfrm>
            <a:off x="7723064" y="3339016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9"/>
          <p:cNvPicPr preferRelativeResize="0"/>
          <p:nvPr/>
        </p:nvPicPr>
        <p:blipFill rotWithShape="1">
          <a:blip r:embed="rId4">
            <a:alphaModFix/>
          </a:blip>
          <a:srcRect r="47553" b="15143"/>
          <a:stretch/>
        </p:blipFill>
        <p:spPr>
          <a:xfrm>
            <a:off x="6847034" y="5202814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9"/>
          <p:cNvPicPr preferRelativeResize="0"/>
          <p:nvPr/>
        </p:nvPicPr>
        <p:blipFill rotWithShape="1">
          <a:blip r:embed="rId4">
            <a:alphaModFix/>
          </a:blip>
          <a:srcRect l="47381" t="2124" r="171" b="13020"/>
          <a:stretch/>
        </p:blipFill>
        <p:spPr>
          <a:xfrm>
            <a:off x="7756731" y="5202814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11" y="260880"/>
            <a:ext cx="682811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9"/>
          <p:cNvSpPr txBox="1"/>
          <p:nvPr/>
        </p:nvSpPr>
        <p:spPr>
          <a:xfrm>
            <a:off x="680479" y="1613717"/>
            <a:ext cx="547687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Urednik dnevnog lista nazvao je ministra ,,nekompetentnim''.</a:t>
            </a:r>
            <a:endParaRPr/>
          </a:p>
        </p:txBody>
      </p:sp>
      <p:sp>
        <p:nvSpPr>
          <p:cNvPr id="341" name="Google Shape;341;p29"/>
          <p:cNvSpPr txBox="1"/>
          <p:nvPr/>
        </p:nvSpPr>
        <p:spPr>
          <a:xfrm>
            <a:off x="701533" y="3385182"/>
            <a:ext cx="54768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Javna ličnost u intervjuu:,,Migranti koji dolaze donose, kradu i napadaju naše građane. Treba ih sve staviti u zatvor!''.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9"/>
          <p:cNvSpPr txBox="1"/>
          <p:nvPr/>
        </p:nvSpPr>
        <p:spPr>
          <a:xfrm>
            <a:off x="680479" y="5349336"/>
            <a:ext cx="54768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Tekst u kojem se tvrdi da je zvaničnik pronevjerio velike količina novca poreskih obveznika.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1"/>
          <p:cNvPicPr preferRelativeResize="0"/>
          <p:nvPr/>
        </p:nvPicPr>
        <p:blipFill rotWithShape="1">
          <a:blip r:embed="rId3">
            <a:alphaModFix/>
          </a:blip>
          <a:srcRect r="24431" b="14930"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1"/>
          <p:cNvSpPr/>
          <p:nvPr/>
        </p:nvSpPr>
        <p:spPr>
          <a:xfrm>
            <a:off x="347606" y="1227551"/>
            <a:ext cx="6216032" cy="16033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1"/>
          <p:cNvSpPr/>
          <p:nvPr/>
        </p:nvSpPr>
        <p:spPr>
          <a:xfrm>
            <a:off x="331957" y="3091349"/>
            <a:ext cx="6216032" cy="16033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1"/>
          <p:cNvSpPr/>
          <p:nvPr/>
        </p:nvSpPr>
        <p:spPr>
          <a:xfrm>
            <a:off x="310901" y="4955147"/>
            <a:ext cx="6216032" cy="1603331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1"/>
          </a:solidFill>
          <a:ln>
            <a:noFill/>
          </a:ln>
          <a:effectLst>
            <a:outerShdw blurRad="50800" dist="38100" dir="10800000" algn="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31"/>
          <p:cNvPicPr preferRelativeResize="0"/>
          <p:nvPr/>
        </p:nvPicPr>
        <p:blipFill rotWithShape="1">
          <a:blip r:embed="rId4">
            <a:alphaModFix/>
          </a:blip>
          <a:srcRect r="47553" b="15143"/>
          <a:stretch/>
        </p:blipFill>
        <p:spPr>
          <a:xfrm>
            <a:off x="6847034" y="1404545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 rotWithShape="1">
          <a:blip r:embed="rId4">
            <a:alphaModFix/>
          </a:blip>
          <a:srcRect l="47381" t="2124" r="171" b="13020"/>
          <a:stretch/>
        </p:blipFill>
        <p:spPr>
          <a:xfrm>
            <a:off x="7756731" y="1404545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 rotWithShape="1">
          <a:blip r:embed="rId4">
            <a:alphaModFix/>
          </a:blip>
          <a:srcRect r="47553" b="15143"/>
          <a:stretch/>
        </p:blipFill>
        <p:spPr>
          <a:xfrm>
            <a:off x="6813367" y="3339016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 rotWithShape="1">
          <a:blip r:embed="rId4">
            <a:alphaModFix/>
          </a:blip>
          <a:srcRect l="47381" t="2124" r="171" b="13020"/>
          <a:stretch/>
        </p:blipFill>
        <p:spPr>
          <a:xfrm>
            <a:off x="7723064" y="3339016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 rotWithShape="1">
          <a:blip r:embed="rId4">
            <a:alphaModFix/>
          </a:blip>
          <a:srcRect r="47553" b="15143"/>
          <a:stretch/>
        </p:blipFill>
        <p:spPr>
          <a:xfrm>
            <a:off x="6847034" y="5202814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 rotWithShape="1">
          <a:blip r:embed="rId4">
            <a:alphaModFix/>
          </a:blip>
          <a:srcRect l="47381" t="2124" r="171" b="13020"/>
          <a:stretch/>
        </p:blipFill>
        <p:spPr>
          <a:xfrm>
            <a:off x="7756731" y="5202814"/>
            <a:ext cx="956681" cy="100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4745" y="363910"/>
            <a:ext cx="6828112" cy="595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0" name="Google Shape;810;p57"/>
          <p:cNvPicPr preferRelativeResize="0"/>
          <p:nvPr/>
        </p:nvPicPr>
        <p:blipFill rotWithShape="1">
          <a:blip r:embed="rId3">
            <a:alphaModFix/>
          </a:blip>
          <a:srcRect r="2477"/>
          <a:stretch/>
        </p:blipFill>
        <p:spPr>
          <a:xfrm>
            <a:off x="438412" y="701457"/>
            <a:ext cx="4835046" cy="545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8843" y="4630636"/>
            <a:ext cx="4115157" cy="2292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5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7" name="Google Shape;817;p58"/>
          <p:cNvPicPr preferRelativeResize="0"/>
          <p:nvPr/>
        </p:nvPicPr>
        <p:blipFill rotWithShape="1">
          <a:blip r:embed="rId3">
            <a:alphaModFix/>
          </a:blip>
          <a:srcRect r="48795"/>
          <a:stretch/>
        </p:blipFill>
        <p:spPr>
          <a:xfrm>
            <a:off x="2115006" y="739036"/>
            <a:ext cx="1528068" cy="168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58"/>
          <p:cNvPicPr preferRelativeResize="0"/>
          <p:nvPr/>
        </p:nvPicPr>
        <p:blipFill rotWithShape="1">
          <a:blip r:embed="rId3">
            <a:alphaModFix/>
          </a:blip>
          <a:srcRect l="51207" r="-2410"/>
          <a:stretch/>
        </p:blipFill>
        <p:spPr>
          <a:xfrm>
            <a:off x="5849850" y="739036"/>
            <a:ext cx="1528068" cy="168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6478" y="2623020"/>
            <a:ext cx="6370872" cy="35725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9"/>
          <p:cNvSpPr/>
          <p:nvPr/>
        </p:nvSpPr>
        <p:spPr>
          <a:xfrm>
            <a:off x="0" y="5929312"/>
            <a:ext cx="9144000" cy="77742"/>
          </a:xfrm>
          <a:prstGeom prst="rect">
            <a:avLst/>
          </a:prstGeom>
          <a:solidFill>
            <a:srgbClr val="43B6C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6" name="Google Shape;82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383" y="897295"/>
            <a:ext cx="3641124" cy="53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3334" y="1969076"/>
            <a:ext cx="5639288" cy="2712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60" descr="Image result for blackboard wallpaper"/>
          <p:cNvPicPr preferRelativeResize="0"/>
          <p:nvPr/>
        </p:nvPicPr>
        <p:blipFill rotWithShape="1">
          <a:blip r:embed="rId3">
            <a:alphaModFix/>
          </a:blip>
          <a:srcRect b="3083"/>
          <a:stretch/>
        </p:blipFill>
        <p:spPr>
          <a:xfrm>
            <a:off x="-82377" y="0"/>
            <a:ext cx="92975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16562">
            <a:off x="1987533" y="468643"/>
            <a:ext cx="5157763" cy="5757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62" descr="Image result for blackboard wallpaper"/>
          <p:cNvPicPr preferRelativeResize="0"/>
          <p:nvPr/>
        </p:nvPicPr>
        <p:blipFill rotWithShape="1">
          <a:blip r:embed="rId3">
            <a:alphaModFix/>
          </a:blip>
          <a:srcRect b="3083"/>
          <a:stretch/>
        </p:blipFill>
        <p:spPr>
          <a:xfrm>
            <a:off x="-82377" y="0"/>
            <a:ext cx="929758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Google Shape;845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27341">
            <a:off x="965200" y="2030771"/>
            <a:ext cx="6724873" cy="226024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>
            <a:spLocks noGrp="1"/>
          </p:cNvSpPr>
          <p:nvPr>
            <p:ph type="title"/>
          </p:nvPr>
        </p:nvSpPr>
        <p:spPr>
          <a:xfrm>
            <a:off x="723018" y="1196623"/>
            <a:ext cx="5196520" cy="50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RA</a:t>
            </a:r>
            <a:r>
              <a:rPr lang="bs-Latn-BA" dirty="0">
                <a:latin typeface="Arial Black"/>
                <a:ea typeface="Arial Black"/>
                <a:cs typeface="Arial Black"/>
                <a:sym typeface="Arial Black"/>
              </a:rPr>
              <a:t>Z</a:t>
            </a:r>
            <a:r>
              <a:rPr lang="en-US" dirty="0">
                <a:latin typeface="Arial Black"/>
                <a:ea typeface="Arial Black"/>
                <a:cs typeface="Arial Black"/>
                <a:sym typeface="Arial Black"/>
              </a:rPr>
              <a:t>MISLITE: </a:t>
            </a:r>
            <a:endParaRPr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723018" y="2054579"/>
            <a:ext cx="6725089" cy="6424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Gdje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ste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je 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čuli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ili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pročitali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 Da li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vam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je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neko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rekao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radiju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poruci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-US" sz="4000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</a:t>
            </a:r>
            <a:r>
              <a:rPr lang="en-US" sz="4000" b="1" dirty="0">
                <a:solidFill>
                  <a:srgbClr val="00B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 WhatsApp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-US" sz="4000" b="1" dirty="0">
                <a:solidFill>
                  <a:srgbClr val="0070C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Facebook post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 </a:t>
            </a:r>
            <a:r>
              <a:rPr lang="en-US" sz="4000" b="1" dirty="0" err="1">
                <a:solidFill>
                  <a:srgbClr val="033A7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na</a:t>
            </a:r>
            <a:r>
              <a:rPr lang="en-US" sz="4000" b="1" dirty="0">
                <a:solidFill>
                  <a:srgbClr val="033A7B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tweet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... </a:t>
            </a:r>
            <a:endParaRPr lang="bs-Latn-BA" sz="4000" dirty="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endParaRPr lang="en-US" sz="4000" dirty="0"/>
          </a:p>
          <a:p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že biti bilo šta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.</a:t>
            </a:r>
            <a:endParaRPr lang="en-US" sz="4000" dirty="0"/>
          </a:p>
          <a:p>
            <a:endParaRPr lang="en-US" sz="40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sz="2400" dirty="0">
              <a:solidFill>
                <a:schemeClr val="dk1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endParaRPr sz="2100" dirty="0">
              <a:solidFill>
                <a:srgbClr val="082C2D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Google Shape;850;p63" descr="Image result for blackboard wallpaper"/>
          <p:cNvPicPr preferRelativeResize="0"/>
          <p:nvPr/>
        </p:nvPicPr>
        <p:blipFill rotWithShape="1">
          <a:blip r:embed="rId3">
            <a:alphaModFix/>
          </a:blip>
          <a:srcRect b="3083"/>
          <a:stretch/>
        </p:blipFill>
        <p:spPr>
          <a:xfrm>
            <a:off x="-158577" y="152400"/>
            <a:ext cx="9297588" cy="685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61091">
            <a:off x="1470025" y="2114550"/>
            <a:ext cx="6202363" cy="29337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64"/>
          <p:cNvPicPr preferRelativeResize="0"/>
          <p:nvPr/>
        </p:nvPicPr>
        <p:blipFill rotWithShape="1">
          <a:blip r:embed="rId3">
            <a:alphaModFix/>
          </a:blip>
          <a:srcRect t="7306" b="66027"/>
          <a:stretch/>
        </p:blipFill>
        <p:spPr>
          <a:xfrm>
            <a:off x="393214" y="2149571"/>
            <a:ext cx="8505171" cy="320666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6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646"/>
            </a:avLst>
          </a:prstGeom>
          <a:solidFill>
            <a:srgbClr val="FDD89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8" name="Google Shape;858;p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008" y="745295"/>
            <a:ext cx="6409983" cy="16319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59" name="Google Shape;859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32300" y="671959"/>
            <a:ext cx="6279423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4"/>
          <p:cNvSpPr/>
          <p:nvPr/>
        </p:nvSpPr>
        <p:spPr>
          <a:xfrm>
            <a:off x="1076325" y="5362575"/>
            <a:ext cx="1543050" cy="2762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64"/>
          <p:cNvSpPr/>
          <p:nvPr/>
        </p:nvSpPr>
        <p:spPr>
          <a:xfrm>
            <a:off x="3362324" y="5362574"/>
            <a:ext cx="2676525" cy="2762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64"/>
          <p:cNvSpPr/>
          <p:nvPr/>
        </p:nvSpPr>
        <p:spPr>
          <a:xfrm>
            <a:off x="5953124" y="5362574"/>
            <a:ext cx="2676525" cy="48577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64"/>
          <p:cNvSpPr txBox="1"/>
          <p:nvPr/>
        </p:nvSpPr>
        <p:spPr>
          <a:xfrm>
            <a:off x="1247776" y="5362575"/>
            <a:ext cx="1866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KOKOŠKA JE SNIJELA JAJE</a:t>
            </a:r>
            <a:endParaRPr/>
          </a:p>
        </p:txBody>
      </p:sp>
      <p:sp>
        <p:nvSpPr>
          <p:cNvPr id="864" name="Google Shape;864;p64"/>
          <p:cNvSpPr txBox="1"/>
          <p:nvPr/>
        </p:nvSpPr>
        <p:spPr>
          <a:xfrm>
            <a:off x="3638549" y="5361800"/>
            <a:ext cx="21431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KOKOŠKA JE SNIJELA JAJE-IZLEGAO SE GUŠTER</a:t>
            </a:r>
            <a:endParaRPr/>
          </a:p>
        </p:txBody>
      </p:sp>
      <p:sp>
        <p:nvSpPr>
          <p:cNvPr id="865" name="Google Shape;865;p64"/>
          <p:cNvSpPr txBox="1"/>
          <p:nvPr/>
        </p:nvSpPr>
        <p:spPr>
          <a:xfrm>
            <a:off x="6357936" y="5376475"/>
            <a:ext cx="2100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KOKA PATRIOTA - KOKOŠKA SNIJELA JAJE U ČAST DANA DRŽAVNOSTI</a:t>
            </a:r>
            <a:endParaRPr/>
          </a:p>
        </p:txBody>
      </p:sp>
      <p:sp>
        <p:nvSpPr>
          <p:cNvPr id="866" name="Google Shape;866;p64"/>
          <p:cNvSpPr/>
          <p:nvPr/>
        </p:nvSpPr>
        <p:spPr>
          <a:xfrm>
            <a:off x="3800475" y="2647950"/>
            <a:ext cx="1543050" cy="2762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64"/>
          <p:cNvSpPr txBox="1"/>
          <p:nvPr/>
        </p:nvSpPr>
        <p:spPr>
          <a:xfrm>
            <a:off x="3767136" y="2638425"/>
            <a:ext cx="18669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LAŽNA IJESTV</a:t>
            </a:r>
            <a:endParaRPr sz="12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Google Shape;872;p65"/>
          <p:cNvPicPr preferRelativeResize="0"/>
          <p:nvPr/>
        </p:nvPicPr>
        <p:blipFill rotWithShape="1">
          <a:blip r:embed="rId3">
            <a:alphaModFix/>
          </a:blip>
          <a:srcRect l="-736" t="33766" r="735" b="38525"/>
          <a:stretch/>
        </p:blipFill>
        <p:spPr>
          <a:xfrm>
            <a:off x="319415" y="2555307"/>
            <a:ext cx="8505170" cy="3331925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p6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646"/>
            </a:avLst>
          </a:prstGeom>
          <a:solidFill>
            <a:srgbClr val="F6CBD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4" name="Google Shape;874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008" y="745295"/>
            <a:ext cx="6409983" cy="16319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75" name="Google Shape;875;p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7008" y="972934"/>
            <a:ext cx="6279424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65"/>
          <p:cNvSpPr/>
          <p:nvPr/>
        </p:nvSpPr>
        <p:spPr>
          <a:xfrm>
            <a:off x="942976" y="5362575"/>
            <a:ext cx="2171700" cy="4608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65"/>
          <p:cNvSpPr/>
          <p:nvPr/>
        </p:nvSpPr>
        <p:spPr>
          <a:xfrm>
            <a:off x="3362323" y="5067300"/>
            <a:ext cx="2676525" cy="94160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65"/>
          <p:cNvSpPr txBox="1"/>
          <p:nvPr/>
        </p:nvSpPr>
        <p:spPr>
          <a:xfrm>
            <a:off x="1247776" y="5362575"/>
            <a:ext cx="18669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Kokoška hranjena GMO hranom snijela je zdravo jaje</a:t>
            </a:r>
            <a:endParaRPr sz="12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65"/>
          <p:cNvSpPr txBox="1"/>
          <p:nvPr/>
        </p:nvSpPr>
        <p:spPr>
          <a:xfrm>
            <a:off x="3162298" y="5154825"/>
            <a:ext cx="305752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Zabrana izvještavanja o nekom događaju, osobi ili temi. Medijski sadržaji koji su sklonjeni ubrzo po objavljivanj, a bez jasnog obrazloženja redakcije. Kokoška o kojoj ne smijemo da govorimo uradila je ono što ne smijemo da pomenemo, ali niste to čuli od nas.</a:t>
            </a:r>
            <a:endParaRPr sz="105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66"/>
          <p:cNvPicPr preferRelativeResize="0"/>
          <p:nvPr/>
        </p:nvPicPr>
        <p:blipFill rotWithShape="1">
          <a:blip r:embed="rId3">
            <a:alphaModFix/>
          </a:blip>
          <a:srcRect l="-441" t="61266" r="441" b="10088"/>
          <a:stretch/>
        </p:blipFill>
        <p:spPr>
          <a:xfrm>
            <a:off x="319414" y="2592885"/>
            <a:ext cx="8505170" cy="3444660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6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4646"/>
            </a:avLst>
          </a:prstGeom>
          <a:solidFill>
            <a:srgbClr val="C7AE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6" name="Google Shape;886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7008" y="745295"/>
            <a:ext cx="6409983" cy="163190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887" name="Google Shape;887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7008" y="913030"/>
            <a:ext cx="6279424" cy="1176630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66"/>
          <p:cNvSpPr/>
          <p:nvPr/>
        </p:nvSpPr>
        <p:spPr>
          <a:xfrm>
            <a:off x="942976" y="5457824"/>
            <a:ext cx="21717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66"/>
          <p:cNvSpPr txBox="1"/>
          <p:nvPr/>
        </p:nvSpPr>
        <p:spPr>
          <a:xfrm>
            <a:off x="609600" y="5608852"/>
            <a:ext cx="2667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Crnogorske kokoške najplodnije u regionu što je direktan odraz ekonomskog blagostanja naše države.</a:t>
            </a:r>
            <a:endParaRPr/>
          </a:p>
        </p:txBody>
      </p:sp>
      <p:sp>
        <p:nvSpPr>
          <p:cNvPr id="890" name="Google Shape;890;p66"/>
          <p:cNvSpPr/>
          <p:nvPr/>
        </p:nvSpPr>
        <p:spPr>
          <a:xfrm>
            <a:off x="3609976" y="5428628"/>
            <a:ext cx="21717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66"/>
          <p:cNvSpPr/>
          <p:nvPr/>
        </p:nvSpPr>
        <p:spPr>
          <a:xfrm>
            <a:off x="6181725" y="5522440"/>
            <a:ext cx="2352676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66"/>
          <p:cNvSpPr txBox="1"/>
          <p:nvPr/>
        </p:nvSpPr>
        <p:spPr>
          <a:xfrm>
            <a:off x="3743326" y="5608853"/>
            <a:ext cx="18669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Crnogorske kokoške legu najbolja jaja na svijetu.</a:t>
            </a:r>
            <a:endParaRPr/>
          </a:p>
        </p:txBody>
      </p:sp>
      <p:sp>
        <p:nvSpPr>
          <p:cNvPr id="893" name="Google Shape;893;p66"/>
          <p:cNvSpPr txBox="1"/>
          <p:nvPr/>
        </p:nvSpPr>
        <p:spPr>
          <a:xfrm>
            <a:off x="6286500" y="5605425"/>
            <a:ext cx="235267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Nikada nećete povjerovati šta je jedna kokoška uradila. Šokantno (FOTO, Video).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8" name="Google Shape;8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16151">
            <a:off x="2651000" y="771060"/>
            <a:ext cx="5275387" cy="445589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899" name="Google Shape;899;p67"/>
          <p:cNvSpPr/>
          <p:nvPr/>
        </p:nvSpPr>
        <p:spPr>
          <a:xfrm>
            <a:off x="375160" y="4314681"/>
            <a:ext cx="3264656" cy="2223905"/>
          </a:xfrm>
          <a:custGeom>
            <a:avLst/>
            <a:gdLst/>
            <a:ahLst/>
            <a:cxnLst/>
            <a:rect l="l" t="t" r="r" b="b"/>
            <a:pathLst>
              <a:path w="4351741" h="5486401" extrusionOk="0">
                <a:moveTo>
                  <a:pt x="0" y="0"/>
                </a:moveTo>
                <a:lnTo>
                  <a:pt x="4064994" y="0"/>
                </a:lnTo>
                <a:lnTo>
                  <a:pt x="4064994" y="796740"/>
                </a:lnTo>
                <a:lnTo>
                  <a:pt x="4351741" y="1187763"/>
                </a:lnTo>
                <a:lnTo>
                  <a:pt x="4064994" y="1578784"/>
                </a:lnTo>
                <a:lnTo>
                  <a:pt x="4064994" y="5486401"/>
                </a:lnTo>
                <a:lnTo>
                  <a:pt x="0" y="54864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67"/>
          <p:cNvSpPr/>
          <p:nvPr/>
        </p:nvSpPr>
        <p:spPr>
          <a:xfrm>
            <a:off x="375160" y="4314681"/>
            <a:ext cx="3049672" cy="6456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67"/>
          <p:cNvSpPr/>
          <p:nvPr/>
        </p:nvSpPr>
        <p:spPr>
          <a:xfrm>
            <a:off x="1517454" y="4393546"/>
            <a:ext cx="764953" cy="46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1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KVIZ</a:t>
            </a:r>
            <a:endParaRPr sz="2401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6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20"/>
            </a:avLst>
          </a:prstGeom>
          <a:solidFill>
            <a:srgbClr val="098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3" name="Google Shape;903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160" y="5119953"/>
            <a:ext cx="3286029" cy="142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928;p70"/>
          <p:cNvPicPr preferRelativeResize="0"/>
          <p:nvPr/>
        </p:nvPicPr>
        <p:blipFill rotWithShape="1">
          <a:blip r:embed="rId3">
            <a:alphaModFix/>
          </a:blip>
          <a:srcRect l="46294" t="46727" r="5756" b="5497"/>
          <a:stretch/>
        </p:blipFill>
        <p:spPr>
          <a:xfrm>
            <a:off x="162838" y="239815"/>
            <a:ext cx="5711870" cy="327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70"/>
          <p:cNvPicPr preferRelativeResize="0"/>
          <p:nvPr/>
        </p:nvPicPr>
        <p:blipFill rotWithShape="1">
          <a:blip r:embed="rId3">
            <a:alphaModFix/>
          </a:blip>
          <a:srcRect l="27" t="47641" r="52023" b="4584"/>
          <a:stretch/>
        </p:blipFill>
        <p:spPr>
          <a:xfrm>
            <a:off x="3446831" y="3259899"/>
            <a:ext cx="5711870" cy="3275556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70"/>
          <p:cNvSpPr/>
          <p:nvPr/>
        </p:nvSpPr>
        <p:spPr>
          <a:xfrm>
            <a:off x="375159" y="4314681"/>
            <a:ext cx="3670747" cy="2223905"/>
          </a:xfrm>
          <a:custGeom>
            <a:avLst/>
            <a:gdLst/>
            <a:ahLst/>
            <a:cxnLst/>
            <a:rect l="l" t="t" r="r" b="b"/>
            <a:pathLst>
              <a:path w="4351741" h="5486401" extrusionOk="0">
                <a:moveTo>
                  <a:pt x="0" y="0"/>
                </a:moveTo>
                <a:lnTo>
                  <a:pt x="4064994" y="0"/>
                </a:lnTo>
                <a:lnTo>
                  <a:pt x="4064994" y="796740"/>
                </a:lnTo>
                <a:lnTo>
                  <a:pt x="4351741" y="1187763"/>
                </a:lnTo>
                <a:lnTo>
                  <a:pt x="4064994" y="1578784"/>
                </a:lnTo>
                <a:lnTo>
                  <a:pt x="4064994" y="5486401"/>
                </a:lnTo>
                <a:lnTo>
                  <a:pt x="0" y="54864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70"/>
          <p:cNvSpPr/>
          <p:nvPr/>
        </p:nvSpPr>
        <p:spPr>
          <a:xfrm>
            <a:off x="375160" y="4314681"/>
            <a:ext cx="3445278" cy="6456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70"/>
          <p:cNvSpPr/>
          <p:nvPr/>
        </p:nvSpPr>
        <p:spPr>
          <a:xfrm>
            <a:off x="1715322" y="4406597"/>
            <a:ext cx="764953" cy="46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1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KVIZ</a:t>
            </a:r>
            <a:endParaRPr sz="2401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7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20"/>
            </a:avLst>
          </a:prstGeom>
          <a:solidFill>
            <a:srgbClr val="098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4" name="Google Shape;934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8949" y="5117773"/>
            <a:ext cx="3517697" cy="1426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90636">
            <a:off x="2118765" y="990487"/>
            <a:ext cx="5490840" cy="450702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950" name="Google Shape;950;p72"/>
          <p:cNvSpPr/>
          <p:nvPr/>
        </p:nvSpPr>
        <p:spPr>
          <a:xfrm>
            <a:off x="375159" y="4314681"/>
            <a:ext cx="3720851" cy="2223905"/>
          </a:xfrm>
          <a:custGeom>
            <a:avLst/>
            <a:gdLst/>
            <a:ahLst/>
            <a:cxnLst/>
            <a:rect l="l" t="t" r="r" b="b"/>
            <a:pathLst>
              <a:path w="4351741" h="5486401" extrusionOk="0">
                <a:moveTo>
                  <a:pt x="0" y="0"/>
                </a:moveTo>
                <a:lnTo>
                  <a:pt x="4064994" y="0"/>
                </a:lnTo>
                <a:lnTo>
                  <a:pt x="4064994" y="796740"/>
                </a:lnTo>
                <a:lnTo>
                  <a:pt x="4351741" y="1187763"/>
                </a:lnTo>
                <a:lnTo>
                  <a:pt x="4064994" y="1578784"/>
                </a:lnTo>
                <a:lnTo>
                  <a:pt x="4064994" y="5486401"/>
                </a:lnTo>
                <a:lnTo>
                  <a:pt x="0" y="548640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72"/>
          <p:cNvSpPr/>
          <p:nvPr/>
        </p:nvSpPr>
        <p:spPr>
          <a:xfrm>
            <a:off x="375160" y="4314681"/>
            <a:ext cx="3457804" cy="64562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72"/>
          <p:cNvSpPr/>
          <p:nvPr/>
        </p:nvSpPr>
        <p:spPr>
          <a:xfrm>
            <a:off x="1721585" y="4406597"/>
            <a:ext cx="764953" cy="46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1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KVIZ</a:t>
            </a:r>
            <a:endParaRPr sz="2401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7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820"/>
            </a:avLst>
          </a:prstGeom>
          <a:solidFill>
            <a:srgbClr val="098B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4" name="Google Shape;954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158" y="5118095"/>
            <a:ext cx="3487214" cy="142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78"/>
          <p:cNvPicPr preferRelativeResize="0"/>
          <p:nvPr/>
        </p:nvPicPr>
        <p:blipFill rotWithShape="1">
          <a:blip r:embed="rId3">
            <a:alphaModFix/>
          </a:blip>
          <a:srcRect l="22719" r="23132" b="15395"/>
          <a:stretch/>
        </p:blipFill>
        <p:spPr>
          <a:xfrm>
            <a:off x="1" y="3200341"/>
            <a:ext cx="9144000" cy="365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9351" y="1180948"/>
            <a:ext cx="3569911" cy="521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3889" y="492924"/>
            <a:ext cx="5950212" cy="2560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7" name="Google Shape;1017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6788">
            <a:off x="765833" y="563675"/>
            <a:ext cx="4037528" cy="271846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19" name="Google Shape;1019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5638">
            <a:off x="3895725" y="3429000"/>
            <a:ext cx="4576763" cy="256447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Google Shape;1025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1601" y="143378"/>
            <a:ext cx="6462794" cy="40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Google Shape;1026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20101" y="4398985"/>
            <a:ext cx="6462793" cy="3939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"/>
          <p:cNvSpPr txBox="1">
            <a:spLocks noGrp="1"/>
          </p:cNvSpPr>
          <p:nvPr>
            <p:ph type="title"/>
          </p:nvPr>
        </p:nvSpPr>
        <p:spPr>
          <a:xfrm>
            <a:off x="734641" y="1702528"/>
            <a:ext cx="5196520" cy="45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 cap="none" dirty="0">
                <a:latin typeface="Arial Black"/>
                <a:ea typeface="Arial Black"/>
                <a:cs typeface="Arial Black"/>
                <a:sym typeface="Arial Black"/>
              </a:rPr>
              <a:t>D</a:t>
            </a:r>
            <a:r>
              <a:rPr lang="bs-Latn-BA" dirty="0">
                <a:latin typeface="Arial Black"/>
                <a:ea typeface="Arial Black"/>
                <a:cs typeface="Arial Black"/>
                <a:sym typeface="Arial Black"/>
              </a:rPr>
              <a:t>A LI STE ZNALI</a:t>
            </a:r>
            <a:endParaRPr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2" name="Google Shape;272;p5"/>
          <p:cNvSpPr txBox="1"/>
          <p:nvPr/>
        </p:nvSpPr>
        <p:spPr>
          <a:xfrm>
            <a:off x="947627" y="3032491"/>
            <a:ext cx="5861198" cy="2239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Koliko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Google </a:t>
            </a:r>
            <a:r>
              <a:rPr lang="bs-Latn-BA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pretraga</a:t>
            </a:r>
            <a:r>
              <a:rPr lang="en-US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 ostvaruje svaki 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</a:t>
            </a:r>
            <a:r>
              <a:rPr lang="en-US" sz="4000" b="1" dirty="0" err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minut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svakog dana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 </a:t>
            </a:r>
            <a:endParaRPr sz="4000" dirty="0"/>
          </a:p>
          <a:p>
            <a:endParaRPr sz="2100" dirty="0">
              <a:solidFill>
                <a:srgbClr val="082C2D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81" descr="D:\stefan\2018\IREX\Adaptacija lekcija - S. Janjic\3B2\Activity 1 - Activity 2\Photo 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57508">
            <a:off x="644441" y="618061"/>
            <a:ext cx="3879421" cy="562187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33" name="Google Shape;1033;p81" descr="D:\stefan\2018\IREX\Adaptacija lekcija - S. Janjic\3B2\Activity 1 - Activity 2\Photo 2.png"/>
          <p:cNvPicPr preferRelativeResize="0"/>
          <p:nvPr/>
        </p:nvPicPr>
        <p:blipFill rotWithShape="1">
          <a:blip r:embed="rId5">
            <a:alphaModFix/>
          </a:blip>
          <a:srcRect l="1291"/>
          <a:stretch/>
        </p:blipFill>
        <p:spPr>
          <a:xfrm rot="257973">
            <a:off x="5167672" y="1019635"/>
            <a:ext cx="3201912" cy="42788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"/>
          <p:cNvSpPr txBox="1">
            <a:spLocks noGrp="1"/>
          </p:cNvSpPr>
          <p:nvPr>
            <p:ph type="title"/>
          </p:nvPr>
        </p:nvSpPr>
        <p:spPr>
          <a:xfrm>
            <a:off x="734641" y="1702528"/>
            <a:ext cx="5196520" cy="45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 cap="none" dirty="0">
                <a:latin typeface="Arial Black"/>
                <a:ea typeface="Arial Black"/>
                <a:cs typeface="Arial Black"/>
                <a:sym typeface="Arial Black"/>
              </a:rPr>
              <a:t>D</a:t>
            </a:r>
            <a:r>
              <a:rPr lang="bs-Latn-BA" dirty="0">
                <a:latin typeface="Arial Black"/>
                <a:ea typeface="Arial Black"/>
                <a:cs typeface="Arial Black"/>
                <a:sym typeface="Arial Black"/>
              </a:rPr>
              <a:t>A LI STE ZNALI</a:t>
            </a:r>
            <a:endParaRPr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2" name="Google Shape;272;p5"/>
          <p:cNvSpPr txBox="1"/>
          <p:nvPr/>
        </p:nvSpPr>
        <p:spPr>
          <a:xfrm>
            <a:off x="947627" y="3032491"/>
            <a:ext cx="5861198" cy="347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Koliko</a:t>
            </a:r>
          </a:p>
          <a:p>
            <a:r>
              <a:rPr lang="bs-Latn-BA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Facebook </a:t>
            </a:r>
            <a:r>
              <a:rPr lang="en-US" sz="4000" b="1" u="sng" dirty="0" err="1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</a:t>
            </a:r>
            <a:r>
              <a:rPr lang="en-US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Instagram </a:t>
            </a:r>
            <a:r>
              <a:rPr lang="bs-Latn-BA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pregleda 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 ostvaruje svaki 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</a:t>
            </a:r>
            <a:r>
              <a:rPr lang="en-US" sz="4000" b="1" dirty="0" err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minut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svakog dana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 </a:t>
            </a:r>
            <a:endParaRPr sz="4000" dirty="0"/>
          </a:p>
          <a:p>
            <a:endParaRPr sz="2100" dirty="0">
              <a:solidFill>
                <a:srgbClr val="082C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9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"/>
          <p:cNvSpPr txBox="1">
            <a:spLocks noGrp="1"/>
          </p:cNvSpPr>
          <p:nvPr>
            <p:ph type="title"/>
          </p:nvPr>
        </p:nvSpPr>
        <p:spPr>
          <a:xfrm>
            <a:off x="734641" y="1702528"/>
            <a:ext cx="5196520" cy="45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r>
              <a:rPr lang="en-US" cap="none" dirty="0">
                <a:latin typeface="Arial Black"/>
                <a:ea typeface="Arial Black"/>
                <a:cs typeface="Arial Black"/>
                <a:sym typeface="Arial Black"/>
              </a:rPr>
              <a:t>D</a:t>
            </a:r>
            <a:r>
              <a:rPr lang="bs-Latn-BA" dirty="0">
                <a:latin typeface="Arial Black"/>
                <a:ea typeface="Arial Black"/>
                <a:cs typeface="Arial Black"/>
                <a:sym typeface="Arial Black"/>
              </a:rPr>
              <a:t>A LI STE ZNALI</a:t>
            </a:r>
            <a:endParaRPr dirty="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72" name="Google Shape;272;p5"/>
          <p:cNvSpPr txBox="1"/>
          <p:nvPr/>
        </p:nvSpPr>
        <p:spPr>
          <a:xfrm>
            <a:off x="947627" y="3032491"/>
            <a:ext cx="5861198" cy="347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Koliko</a:t>
            </a:r>
          </a:p>
          <a:p>
            <a:r>
              <a:rPr lang="bs-Latn-BA" sz="40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Youtub </a:t>
            </a:r>
            <a:r>
              <a:rPr lang="bs-Latn-BA" sz="4000" b="1" u="sng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korisničkih pregleda  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 ostvaruje svaki 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 </a:t>
            </a:r>
            <a:r>
              <a:rPr lang="en-US" sz="4000" b="1" dirty="0" err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minut</a:t>
            </a:r>
            <a:r>
              <a:rPr lang="en-US" sz="4000" b="1" dirty="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bs-Latn-BA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svakog dana</a:t>
            </a:r>
            <a:r>
              <a:rPr lang="en-US" sz="4000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 </a:t>
            </a:r>
            <a:endParaRPr sz="4000" dirty="0"/>
          </a:p>
          <a:p>
            <a:endParaRPr sz="2100" dirty="0">
              <a:solidFill>
                <a:srgbClr val="082C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4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01515-BBFF-7798-F5BC-0D302A7EE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41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70765D2-BA7C-2115-83A3-1FC71EB56191}"/>
              </a:ext>
            </a:extLst>
          </p:cNvPr>
          <p:cNvSpPr txBox="1"/>
          <p:nvPr/>
        </p:nvSpPr>
        <p:spPr>
          <a:xfrm>
            <a:off x="191911" y="582071"/>
            <a:ext cx="40787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5.9 </a:t>
            </a:r>
            <a:r>
              <a:rPr lang="en-US" sz="3200" b="1" dirty="0" err="1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milion</a:t>
            </a:r>
            <a:r>
              <a:rPr lang="bs-Latn-BA" sz="3200" b="1" dirty="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a</a:t>
            </a:r>
            <a:r>
              <a:rPr lang="en-US" sz="3200" b="1" dirty="0">
                <a:solidFill>
                  <a:srgbClr val="FF0000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</a:t>
            </a:r>
            <a:endParaRPr lang="bs-Latn-BA" sz="3200" b="1" dirty="0">
              <a:solidFill>
                <a:srgbClr val="FF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Google</a:t>
            </a:r>
            <a:r>
              <a:rPr lang="bs-Latn-BA" sz="3200" dirty="0">
                <a:solidFill>
                  <a:schemeClr val="dk1"/>
                </a:solidFill>
                <a:latin typeface="Franklin Gothic"/>
                <a:ea typeface="Franklin Gothic"/>
                <a:cs typeface="Franklin Gothic"/>
                <a:sym typeface="Franklin Gothic"/>
              </a:rPr>
              <a:t> pretraga</a:t>
            </a:r>
            <a:endParaRPr lang="en-US" sz="3200" b="1" dirty="0">
              <a:solidFill>
                <a:srgbClr val="C00000"/>
              </a:solidFill>
              <a:latin typeface="Franklin Gothic"/>
              <a:ea typeface="Franklin Gothic"/>
              <a:cs typeface="Franklin Gothic"/>
              <a:sym typeface="Franklin Gothic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50BEAC-A175-B686-E5A9-E141137C5D78}"/>
              </a:ext>
            </a:extLst>
          </p:cNvPr>
          <p:cNvSpPr txBox="1"/>
          <p:nvPr/>
        </p:nvSpPr>
        <p:spPr>
          <a:xfrm>
            <a:off x="191911" y="1992489"/>
            <a:ext cx="42220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138.9</a:t>
            </a:r>
            <a:r>
              <a:rPr lang="bs-Latn-BA" sz="3600" dirty="0">
                <a:solidFill>
                  <a:srgbClr val="FF0000"/>
                </a:solidFill>
              </a:rPr>
              <a:t> miliona</a:t>
            </a:r>
          </a:p>
          <a:p>
            <a:r>
              <a:rPr lang="bs-Latn-BA" sz="3600" dirty="0"/>
              <a:t>Facebook</a:t>
            </a:r>
            <a:r>
              <a:rPr lang="en-US" sz="3600" dirty="0"/>
              <a:t> I Instagram Reel</a:t>
            </a:r>
            <a:r>
              <a:rPr lang="bs-Latn-BA" sz="3600" dirty="0"/>
              <a:t> pregleda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4C3284-461C-06E8-4DA6-D313A682D503}"/>
              </a:ext>
            </a:extLst>
          </p:cNvPr>
          <p:cNvSpPr txBox="1"/>
          <p:nvPr/>
        </p:nvSpPr>
        <p:spPr>
          <a:xfrm>
            <a:off x="191912" y="4865511"/>
            <a:ext cx="42220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3600" dirty="0"/>
              <a:t>Youtube korisnici su emitovali skoro </a:t>
            </a:r>
            <a:r>
              <a:rPr lang="en-US" sz="3600" dirty="0">
                <a:solidFill>
                  <a:srgbClr val="FF0000"/>
                </a:solidFill>
              </a:rPr>
              <a:t>3.5 </a:t>
            </a:r>
            <a:r>
              <a:rPr lang="en-US" sz="3600" dirty="0" err="1">
                <a:solidFill>
                  <a:srgbClr val="FF0000"/>
                </a:solidFill>
              </a:rPr>
              <a:t>miliona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F1DCE-35CD-ECE3-B3CF-AE7DD7086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357" y="0"/>
            <a:ext cx="5933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53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</TotalTime>
  <Words>640</Words>
  <Application>Microsoft Office PowerPoint</Application>
  <PresentationFormat>On-screen Show (4:3)</PresentationFormat>
  <Paragraphs>84</Paragraphs>
  <Slides>50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Calibri</vt:lpstr>
      <vt:lpstr>Franklin Gothic</vt:lpstr>
      <vt:lpstr>Libre Franklin</vt:lpstr>
      <vt:lpstr>Arial</vt:lpstr>
      <vt:lpstr>Arial Black</vt:lpstr>
      <vt:lpstr>Office Theme</vt:lpstr>
      <vt:lpstr>PowerPoint Presentation</vt:lpstr>
      <vt:lpstr>PowerPoint Presentation</vt:lpstr>
      <vt:lpstr>RAZMISLITE  NA  MOMENAT:</vt:lpstr>
      <vt:lpstr>RAZMISLITE: </vt:lpstr>
      <vt:lpstr>DA LI STE ZNALI</vt:lpstr>
      <vt:lpstr>DA LI STE ZNALI</vt:lpstr>
      <vt:lpstr>DA LI STE ZNALI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9</cp:revision>
  <dcterms:created xsi:type="dcterms:W3CDTF">2020-03-09T10:35:56Z</dcterms:created>
  <dcterms:modified xsi:type="dcterms:W3CDTF">2025-09-25T12:12:04Z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0x0101009921DB9D549BB84AAADC99F92B7CCD84</vt:lpwstr>
  </property>
</Properties>
</file>